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FB2"/>
    <a:srgbClr val="1A419E"/>
    <a:srgbClr val="432F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92" autoAdjust="0"/>
    <p:restoredTop sz="99822" autoAdjust="0"/>
  </p:normalViewPr>
  <p:slideViewPr>
    <p:cSldViewPr snapToGrid="0">
      <p:cViewPr>
        <p:scale>
          <a:sx n="89" d="100"/>
          <a:sy n="89" d="100"/>
        </p:scale>
        <p:origin x="1662" y="-59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0"/>
            <a:ext cx="5829300" cy="2428451"/>
          </a:xfrm>
        </p:spPr>
        <p:txBody>
          <a:bodyPr/>
          <a:lstStyle>
            <a:lvl1pPr marL="0" indent="0" algn="ctr">
              <a:buNone/>
              <a:defRPr sz="2064"/>
            </a:lvl1pPr>
            <a:lvl2pPr marL="393238" indent="0" algn="ctr">
              <a:buNone/>
              <a:defRPr sz="1720"/>
            </a:lvl2pPr>
            <a:lvl3pPr marL="786475" indent="0" algn="ctr">
              <a:buNone/>
              <a:defRPr sz="1548"/>
            </a:lvl3pPr>
            <a:lvl4pPr marL="1179713" indent="0" algn="ctr">
              <a:buNone/>
              <a:defRPr sz="1376"/>
            </a:lvl4pPr>
            <a:lvl5pPr marL="1572951" indent="0" algn="ctr">
              <a:buNone/>
              <a:defRPr sz="1376"/>
            </a:lvl5pPr>
            <a:lvl6pPr marL="1966189" indent="0" algn="ctr">
              <a:buNone/>
              <a:defRPr sz="1376"/>
            </a:lvl6pPr>
            <a:lvl7pPr marL="2359426" indent="0" algn="ctr">
              <a:buNone/>
              <a:defRPr sz="1376"/>
            </a:lvl7pPr>
            <a:lvl8pPr marL="2752664" indent="0" algn="ctr">
              <a:buNone/>
              <a:defRPr sz="1376"/>
            </a:lvl8pPr>
            <a:lvl9pPr marL="3145902" indent="0" algn="ctr">
              <a:buNone/>
              <a:defRPr sz="13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5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4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2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9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64">
                <a:solidFill>
                  <a:schemeClr val="tx1"/>
                </a:solidFill>
              </a:defRPr>
            </a:lvl1pPr>
            <a:lvl2pPr marL="393238" indent="0">
              <a:buNone/>
              <a:defRPr sz="1720">
                <a:solidFill>
                  <a:schemeClr val="tx1">
                    <a:tint val="75000"/>
                  </a:schemeClr>
                </a:solidFill>
              </a:defRPr>
            </a:lvl2pPr>
            <a:lvl3pPr marL="786475" indent="0">
              <a:buNone/>
              <a:defRPr sz="1548">
                <a:solidFill>
                  <a:schemeClr val="tx1">
                    <a:tint val="75000"/>
                  </a:schemeClr>
                </a:solidFill>
              </a:defRPr>
            </a:lvl3pPr>
            <a:lvl4pPr marL="1179713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4pPr>
            <a:lvl5pPr marL="1572951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5pPr>
            <a:lvl6pPr marL="1966189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6pPr>
            <a:lvl7pPr marL="2359426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7pPr>
            <a:lvl8pPr marL="2752664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8pPr>
            <a:lvl9pPr marL="3145902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4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7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1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64" b="1"/>
            </a:lvl1pPr>
            <a:lvl2pPr marL="393238" indent="0">
              <a:buNone/>
              <a:defRPr sz="1720" b="1"/>
            </a:lvl2pPr>
            <a:lvl3pPr marL="786475" indent="0">
              <a:buNone/>
              <a:defRPr sz="1548" b="1"/>
            </a:lvl3pPr>
            <a:lvl4pPr marL="1179713" indent="0">
              <a:buNone/>
              <a:defRPr sz="1376" b="1"/>
            </a:lvl4pPr>
            <a:lvl5pPr marL="1572951" indent="0">
              <a:buNone/>
              <a:defRPr sz="1376" b="1"/>
            </a:lvl5pPr>
            <a:lvl6pPr marL="1966189" indent="0">
              <a:buNone/>
              <a:defRPr sz="1376" b="1"/>
            </a:lvl6pPr>
            <a:lvl7pPr marL="2359426" indent="0">
              <a:buNone/>
              <a:defRPr sz="1376" b="1"/>
            </a:lvl7pPr>
            <a:lvl8pPr marL="2752664" indent="0">
              <a:buNone/>
              <a:defRPr sz="1376" b="1"/>
            </a:lvl8pPr>
            <a:lvl9pPr marL="3145902" indent="0">
              <a:buNone/>
              <a:defRPr sz="13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64" b="1"/>
            </a:lvl1pPr>
            <a:lvl2pPr marL="393238" indent="0">
              <a:buNone/>
              <a:defRPr sz="1720" b="1"/>
            </a:lvl2pPr>
            <a:lvl3pPr marL="786475" indent="0">
              <a:buNone/>
              <a:defRPr sz="1548" b="1"/>
            </a:lvl3pPr>
            <a:lvl4pPr marL="1179713" indent="0">
              <a:buNone/>
              <a:defRPr sz="1376" b="1"/>
            </a:lvl4pPr>
            <a:lvl5pPr marL="1572951" indent="0">
              <a:buNone/>
              <a:defRPr sz="1376" b="1"/>
            </a:lvl5pPr>
            <a:lvl6pPr marL="1966189" indent="0">
              <a:buNone/>
              <a:defRPr sz="1376" b="1"/>
            </a:lvl6pPr>
            <a:lvl7pPr marL="2359426" indent="0">
              <a:buNone/>
              <a:defRPr sz="1376" b="1"/>
            </a:lvl7pPr>
            <a:lvl8pPr marL="2752664" indent="0">
              <a:buNone/>
              <a:defRPr sz="1376" b="1"/>
            </a:lvl8pPr>
            <a:lvl9pPr marL="3145902" indent="0">
              <a:buNone/>
              <a:defRPr sz="13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1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5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7"/>
            <a:ext cx="3934777" cy="7147983"/>
          </a:xfrm>
        </p:spPr>
        <p:txBody>
          <a:bodyPr/>
          <a:lstStyle>
            <a:lvl1pPr>
              <a:defRPr sz="2752"/>
            </a:lvl1pPr>
            <a:lvl2pPr>
              <a:defRPr sz="2408"/>
            </a:lvl2pPr>
            <a:lvl3pPr>
              <a:defRPr sz="2064"/>
            </a:lvl3pPr>
            <a:lvl4pPr>
              <a:defRPr sz="1720"/>
            </a:lvl4pPr>
            <a:lvl5pPr>
              <a:defRPr sz="1720"/>
            </a:lvl5pPr>
            <a:lvl6pPr>
              <a:defRPr sz="1720"/>
            </a:lvl6pPr>
            <a:lvl7pPr>
              <a:defRPr sz="1720"/>
            </a:lvl7pPr>
            <a:lvl8pPr>
              <a:defRPr sz="1720"/>
            </a:lvl8pPr>
            <a:lvl9pPr>
              <a:defRPr sz="17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1"/>
            <a:ext cx="2506801" cy="5590329"/>
          </a:xfrm>
        </p:spPr>
        <p:txBody>
          <a:bodyPr/>
          <a:lstStyle>
            <a:lvl1pPr marL="0" indent="0">
              <a:buNone/>
              <a:defRPr sz="1376"/>
            </a:lvl1pPr>
            <a:lvl2pPr marL="393238" indent="0">
              <a:buNone/>
              <a:defRPr sz="1204"/>
            </a:lvl2pPr>
            <a:lvl3pPr marL="786475" indent="0">
              <a:buNone/>
              <a:defRPr sz="1032"/>
            </a:lvl3pPr>
            <a:lvl4pPr marL="1179713" indent="0">
              <a:buNone/>
              <a:defRPr sz="860"/>
            </a:lvl4pPr>
            <a:lvl5pPr marL="1572951" indent="0">
              <a:buNone/>
              <a:defRPr sz="860"/>
            </a:lvl5pPr>
            <a:lvl6pPr marL="1966189" indent="0">
              <a:buNone/>
              <a:defRPr sz="860"/>
            </a:lvl6pPr>
            <a:lvl7pPr marL="2359426" indent="0">
              <a:buNone/>
              <a:defRPr sz="860"/>
            </a:lvl7pPr>
            <a:lvl8pPr marL="2752664" indent="0">
              <a:buNone/>
              <a:defRPr sz="860"/>
            </a:lvl8pPr>
            <a:lvl9pPr marL="3145902" indent="0">
              <a:buNone/>
              <a:defRPr sz="8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7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7"/>
            <a:ext cx="3934777" cy="7147983"/>
          </a:xfrm>
        </p:spPr>
        <p:txBody>
          <a:bodyPr anchor="t"/>
          <a:lstStyle>
            <a:lvl1pPr marL="0" indent="0">
              <a:buNone/>
              <a:defRPr sz="2752"/>
            </a:lvl1pPr>
            <a:lvl2pPr marL="393238" indent="0">
              <a:buNone/>
              <a:defRPr sz="2408"/>
            </a:lvl2pPr>
            <a:lvl3pPr marL="786475" indent="0">
              <a:buNone/>
              <a:defRPr sz="2064"/>
            </a:lvl3pPr>
            <a:lvl4pPr marL="1179713" indent="0">
              <a:buNone/>
              <a:defRPr sz="1720"/>
            </a:lvl4pPr>
            <a:lvl5pPr marL="1572951" indent="0">
              <a:buNone/>
              <a:defRPr sz="1720"/>
            </a:lvl5pPr>
            <a:lvl6pPr marL="1966189" indent="0">
              <a:buNone/>
              <a:defRPr sz="1720"/>
            </a:lvl6pPr>
            <a:lvl7pPr marL="2359426" indent="0">
              <a:buNone/>
              <a:defRPr sz="1720"/>
            </a:lvl7pPr>
            <a:lvl8pPr marL="2752664" indent="0">
              <a:buNone/>
              <a:defRPr sz="1720"/>
            </a:lvl8pPr>
            <a:lvl9pPr marL="3145902" indent="0">
              <a:buNone/>
              <a:defRPr sz="17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1"/>
            <a:ext cx="2506801" cy="5590329"/>
          </a:xfrm>
        </p:spPr>
        <p:txBody>
          <a:bodyPr/>
          <a:lstStyle>
            <a:lvl1pPr marL="0" indent="0">
              <a:buNone/>
              <a:defRPr sz="1376"/>
            </a:lvl1pPr>
            <a:lvl2pPr marL="393238" indent="0">
              <a:buNone/>
              <a:defRPr sz="1204"/>
            </a:lvl2pPr>
            <a:lvl3pPr marL="786475" indent="0">
              <a:buNone/>
              <a:defRPr sz="1032"/>
            </a:lvl3pPr>
            <a:lvl4pPr marL="1179713" indent="0">
              <a:buNone/>
              <a:defRPr sz="860"/>
            </a:lvl4pPr>
            <a:lvl5pPr marL="1572951" indent="0">
              <a:buNone/>
              <a:defRPr sz="860"/>
            </a:lvl5pPr>
            <a:lvl6pPr marL="1966189" indent="0">
              <a:buNone/>
              <a:defRPr sz="860"/>
            </a:lvl6pPr>
            <a:lvl7pPr marL="2359426" indent="0">
              <a:buNone/>
              <a:defRPr sz="860"/>
            </a:lvl7pPr>
            <a:lvl8pPr marL="2752664" indent="0">
              <a:buNone/>
              <a:defRPr sz="860"/>
            </a:lvl8pPr>
            <a:lvl9pPr marL="3145902" indent="0">
              <a:buNone/>
              <a:defRPr sz="8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3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F8545-9FEE-43D8-A1AC-4B24519A59E3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0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09F47-606D-44B0-AA52-4C1E44E6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4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86475" rtl="0" eaLnBrk="1" latinLnBrk="0" hangingPunct="1">
        <a:lnSpc>
          <a:spcPct val="90000"/>
        </a:lnSpc>
        <a:spcBef>
          <a:spcPct val="0"/>
        </a:spcBef>
        <a:buNone/>
        <a:defRPr sz="37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6619" indent="-196619" algn="l" defTabSz="786475" rtl="0" eaLnBrk="1" latinLnBrk="0" hangingPunct="1">
        <a:lnSpc>
          <a:spcPct val="90000"/>
        </a:lnSpc>
        <a:spcBef>
          <a:spcPts val="860"/>
        </a:spcBef>
        <a:buFont typeface="Arial" panose="020B0604020202020204" pitchFamily="34" charset="0"/>
        <a:buChar char="•"/>
        <a:defRPr sz="2408" kern="1200">
          <a:solidFill>
            <a:schemeClr val="tx1"/>
          </a:solidFill>
          <a:latin typeface="+mn-lt"/>
          <a:ea typeface="+mn-ea"/>
          <a:cs typeface="+mn-cs"/>
        </a:defRPr>
      </a:lvl1pPr>
      <a:lvl2pPr marL="589857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2064" kern="1200">
          <a:solidFill>
            <a:schemeClr val="tx1"/>
          </a:solidFill>
          <a:latin typeface="+mn-lt"/>
          <a:ea typeface="+mn-ea"/>
          <a:cs typeface="+mn-cs"/>
        </a:defRPr>
      </a:lvl2pPr>
      <a:lvl3pPr marL="983094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72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32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548" kern="1200">
          <a:solidFill>
            <a:schemeClr val="tx1"/>
          </a:solidFill>
          <a:latin typeface="+mn-lt"/>
          <a:ea typeface="+mn-ea"/>
          <a:cs typeface="+mn-cs"/>
        </a:defRPr>
      </a:lvl4pPr>
      <a:lvl5pPr marL="1769570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548" kern="1200">
          <a:solidFill>
            <a:schemeClr val="tx1"/>
          </a:solidFill>
          <a:latin typeface="+mn-lt"/>
          <a:ea typeface="+mn-ea"/>
          <a:cs typeface="+mn-cs"/>
        </a:defRPr>
      </a:lvl5pPr>
      <a:lvl6pPr marL="2162807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548" kern="1200">
          <a:solidFill>
            <a:schemeClr val="tx1"/>
          </a:solidFill>
          <a:latin typeface="+mn-lt"/>
          <a:ea typeface="+mn-ea"/>
          <a:cs typeface="+mn-cs"/>
        </a:defRPr>
      </a:lvl6pPr>
      <a:lvl7pPr marL="2556045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548" kern="1200">
          <a:solidFill>
            <a:schemeClr val="tx1"/>
          </a:solidFill>
          <a:latin typeface="+mn-lt"/>
          <a:ea typeface="+mn-ea"/>
          <a:cs typeface="+mn-cs"/>
        </a:defRPr>
      </a:lvl7pPr>
      <a:lvl8pPr marL="2949283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548" kern="1200">
          <a:solidFill>
            <a:schemeClr val="tx1"/>
          </a:solidFill>
          <a:latin typeface="+mn-lt"/>
          <a:ea typeface="+mn-ea"/>
          <a:cs typeface="+mn-cs"/>
        </a:defRPr>
      </a:lvl8pPr>
      <a:lvl9pPr marL="3342521" indent="-196619" algn="l" defTabSz="786475" rtl="0" eaLnBrk="1" latinLnBrk="0" hangingPunct="1">
        <a:lnSpc>
          <a:spcPct val="90000"/>
        </a:lnSpc>
        <a:spcBef>
          <a:spcPts val="430"/>
        </a:spcBef>
        <a:buFont typeface="Arial" panose="020B0604020202020204" pitchFamily="34" charset="0"/>
        <a:buChar char="•"/>
        <a:defRPr sz="15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1pPr>
      <a:lvl2pPr marL="393238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2pPr>
      <a:lvl3pPr marL="786475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3pPr>
      <a:lvl4pPr marL="1179713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4pPr>
      <a:lvl5pPr marL="1572951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5pPr>
      <a:lvl6pPr marL="1966189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6pPr>
      <a:lvl7pPr marL="2359426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7pPr>
      <a:lvl8pPr marL="2752664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8pPr>
      <a:lvl9pPr marL="3145902" algn="l" defTabSz="78647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242" y="7799492"/>
            <a:ext cx="888440" cy="1172562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5210853" y="5842660"/>
            <a:ext cx="2585960" cy="1413163"/>
          </a:xfrm>
          <a:prstGeom prst="rect">
            <a:avLst/>
          </a:prstGeom>
          <a:solidFill>
            <a:srgbClr val="432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210853" y="7938690"/>
            <a:ext cx="2585960" cy="2143461"/>
          </a:xfrm>
          <a:prstGeom prst="rect">
            <a:avLst/>
          </a:prstGeom>
          <a:solidFill>
            <a:srgbClr val="432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-29938" y="1860332"/>
            <a:ext cx="7826751" cy="2825969"/>
          </a:xfrm>
          <a:prstGeom prst="rect">
            <a:avLst/>
          </a:prstGeom>
          <a:solidFill>
            <a:srgbClr val="432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39547C-74A8-4650-A2AC-638E29A260D2}"/>
              </a:ext>
            </a:extLst>
          </p:cNvPr>
          <p:cNvSpPr txBox="1"/>
          <p:nvPr/>
        </p:nvSpPr>
        <p:spPr>
          <a:xfrm>
            <a:off x="149145" y="5075939"/>
            <a:ext cx="7545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This course is prepares attendees for the assignment of Field Training Officers. This class is specific to agencies who utilize the </a:t>
            </a:r>
            <a:r>
              <a:rPr lang="en-US" sz="1200" b="1" dirty="0"/>
              <a:t>San Jose Model (SJM) </a:t>
            </a:r>
            <a:r>
              <a:rPr lang="en-US" sz="1200" dirty="0"/>
              <a:t>for field training.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Upon class completion, attendees will be trained to evaluate student officer performance, rate the performance utilizing the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Standardized Evaluation Guidelines (</a:t>
            </a:r>
            <a:r>
              <a:rPr lang="en-U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SEGs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, and properly document the observed performance.        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3F6AD7-6C72-4545-8EDF-089607D22673}"/>
              </a:ext>
            </a:extLst>
          </p:cNvPr>
          <p:cNvSpPr txBox="1"/>
          <p:nvPr/>
        </p:nvSpPr>
        <p:spPr>
          <a:xfrm>
            <a:off x="5278971" y="8881822"/>
            <a:ext cx="2426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Any questions, please contact: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Sgt. David J. Harris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(425) 426-6350</a:t>
            </a:r>
          </a:p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ftoschool@gmail.com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E85619-B05E-4B3C-8D09-A6A177BFF465}"/>
              </a:ext>
            </a:extLst>
          </p:cNvPr>
          <p:cNvSpPr txBox="1"/>
          <p:nvPr/>
        </p:nvSpPr>
        <p:spPr>
          <a:xfrm>
            <a:off x="273935" y="9322579"/>
            <a:ext cx="4739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Cost: $497.00 per student, which includes training materials.  * No refunds if not requested within 30 days of the class.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E2F034-70DD-4087-8874-EDCD0C609E82}"/>
              </a:ext>
            </a:extLst>
          </p:cNvPr>
          <p:cNvSpPr/>
          <p:nvPr/>
        </p:nvSpPr>
        <p:spPr>
          <a:xfrm>
            <a:off x="273935" y="6460615"/>
            <a:ext cx="4379836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Instructor Development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Adult Learning Methodologies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Coach-Pupil Method of Instruction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Lesson Planning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Evaluation Rules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Formula for Documentation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How to Deal with the Incapable Students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Extensions and Not Responding to Training Issues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Ethical Considerations of Field Training Programs</a:t>
            </a: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Daily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Observation Reports (DOR)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based on a student’s performance, utilizing the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SEGs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Watching videos of a student officer performing various tasks and evaluating performance according to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SEGs</a:t>
            </a:r>
            <a:endParaRPr lang="en-US" sz="12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0" t="22141" r="23092" b="38372"/>
          <a:stretch/>
        </p:blipFill>
        <p:spPr>
          <a:xfrm>
            <a:off x="-29938" y="-66675"/>
            <a:ext cx="7826751" cy="194279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751983" y="1512543"/>
            <a:ext cx="4843721" cy="3457587"/>
          </a:xfrm>
          <a:prstGeom prst="rect">
            <a:avLst/>
          </a:prstGeom>
          <a:solidFill>
            <a:schemeClr val="bg1"/>
          </a:solidFill>
          <a:ln w="28575">
            <a:solidFill>
              <a:srgbClr val="432F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1" r="6631"/>
          <a:stretch/>
        </p:blipFill>
        <p:spPr>
          <a:xfrm>
            <a:off x="2882484" y="1591372"/>
            <a:ext cx="4609994" cy="109365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253F6AD7-6C72-4545-8EDF-089607D22673}"/>
              </a:ext>
            </a:extLst>
          </p:cNvPr>
          <p:cNvSpPr txBox="1"/>
          <p:nvPr/>
        </p:nvSpPr>
        <p:spPr>
          <a:xfrm>
            <a:off x="5355739" y="5983562"/>
            <a:ext cx="2304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To register, </a:t>
            </a:r>
            <a:r>
              <a:rPr lang="en-US" sz="1400" dirty="0">
                <a:solidFill>
                  <a:schemeClr val="bg1"/>
                </a:solidFill>
              </a:rPr>
              <a:t>please visit the David J. Harris &amp; Associates  website (</a:t>
            </a:r>
            <a:r>
              <a:rPr lang="en-US" sz="1400" b="1" u="sng" dirty="0">
                <a:solidFill>
                  <a:schemeClr val="bg1"/>
                </a:solidFill>
              </a:rPr>
              <a:t>ftoschool.com</a:t>
            </a:r>
            <a:r>
              <a:rPr lang="en-US" sz="1400" dirty="0">
                <a:solidFill>
                  <a:schemeClr val="bg1"/>
                </a:solidFill>
              </a:rPr>
              <a:t>), or email </a:t>
            </a:r>
            <a:r>
              <a:rPr lang="en-US" sz="1400" b="1" u="sng" dirty="0">
                <a:solidFill>
                  <a:schemeClr val="bg1"/>
                </a:solidFill>
              </a:rPr>
              <a:t>ftoschool@gmail.com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82485" y="2634446"/>
            <a:ext cx="46567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432F74"/>
                </a:solidFill>
                <a:latin typeface="Rockwell" panose="02060603020205020403" pitchFamily="18" charset="0"/>
                <a:cs typeface="Calibri" panose="020F0502020204030204" pitchFamily="34" charset="0"/>
              </a:rPr>
              <a:t> Basic </a:t>
            </a:r>
            <a:r>
              <a:rPr lang="en-US" sz="2400" b="1" dirty="0" err="1">
                <a:solidFill>
                  <a:srgbClr val="432F74"/>
                </a:solidFill>
                <a:latin typeface="Rockwell" panose="02060603020205020403" pitchFamily="18" charset="0"/>
                <a:cs typeface="Calibri" panose="020F0502020204030204" pitchFamily="34" charset="0"/>
              </a:rPr>
              <a:t>FTO</a:t>
            </a:r>
            <a:r>
              <a:rPr lang="en-US" sz="2400" b="1" dirty="0">
                <a:solidFill>
                  <a:srgbClr val="432F74"/>
                </a:solidFill>
                <a:latin typeface="Rockwell" panose="02060603020205020403" pitchFamily="18" charset="0"/>
                <a:cs typeface="Calibri" panose="020F0502020204030204" pitchFamily="34" charset="0"/>
              </a:rPr>
              <a:t> (Field Training Officer)  Academy</a:t>
            </a:r>
            <a:endParaRPr lang="en-US" sz="2400" dirty="0">
              <a:solidFill>
                <a:srgbClr val="432F74"/>
              </a:solidFill>
              <a:latin typeface="Rockwell" panose="02060603020205020403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31E5052-8669-4C24-87A9-9344C3813CB9}"/>
              </a:ext>
            </a:extLst>
          </p:cNvPr>
          <p:cNvCxnSpPr/>
          <p:nvPr/>
        </p:nvCxnSpPr>
        <p:spPr>
          <a:xfrm>
            <a:off x="2990022" y="3502134"/>
            <a:ext cx="4393826" cy="0"/>
          </a:xfrm>
          <a:prstGeom prst="line">
            <a:avLst/>
          </a:prstGeom>
          <a:ln w="28575">
            <a:solidFill>
              <a:srgbClr val="432F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73393" y="3596160"/>
            <a:ext cx="4657180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40-Hour Course (5 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San Jose Model (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SJM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) for Field Training</a:t>
            </a:r>
          </a:p>
          <a:p>
            <a:endParaRPr lang="en-US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rgbClr val="432F7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Designed for Police Officers, Sheriff’s Deputies, State Troopers, and Correction &amp; Detention Personnel. </a:t>
            </a:r>
            <a:endParaRPr lang="en-US" sz="1600" dirty="0">
              <a:solidFill>
                <a:srgbClr val="432F74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25540" y="2044518"/>
            <a:ext cx="2892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chemeClr val="bg1"/>
                </a:solidFill>
                <a:latin typeface="Rockwell" panose="02060603020205020403" pitchFamily="18" charset="0"/>
                <a:cs typeface="Calibri" panose="020F0502020204030204" pitchFamily="34" charset="0"/>
              </a:rPr>
              <a:t>DATES &amp; LOCATION:</a:t>
            </a:r>
            <a:endParaRPr lang="en-US" u="sng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5954" y="2395747"/>
            <a:ext cx="24779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September 23</a:t>
            </a:r>
            <a:r>
              <a:rPr lang="en-US" sz="14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27</a:t>
            </a:r>
            <a:r>
              <a:rPr lang="en-US" sz="14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2024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0800-1700</a:t>
            </a:r>
          </a:p>
          <a:p>
            <a:pPr algn="ctr"/>
            <a:endParaRPr lang="en-US" sz="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Everett Police Department:</a:t>
            </a:r>
            <a:endParaRPr lang="en-US" sz="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1121 SE Everett Mall Way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Everett, WA.  98208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300" b="1" dirty="0">
                <a:solidFill>
                  <a:schemeClr val="bg1"/>
                </a:solidFill>
              </a:rPr>
              <a:t>Contact Officer Andrew Williams</a:t>
            </a:r>
          </a:p>
          <a:p>
            <a:pPr algn="ctr"/>
            <a:r>
              <a:rPr lang="en-US" sz="1300" i="1" dirty="0">
                <a:solidFill>
                  <a:schemeClr val="bg1"/>
                </a:solidFill>
              </a:rPr>
              <a:t>Everett Police Department</a:t>
            </a:r>
            <a:endParaRPr lang="en-US" sz="1300" dirty="0">
              <a:solidFill>
                <a:schemeClr val="bg1"/>
              </a:solidFill>
            </a:endParaRPr>
          </a:p>
          <a:p>
            <a:pPr algn="ctr"/>
            <a:r>
              <a:rPr lang="en-US" sz="1300" dirty="0">
                <a:solidFill>
                  <a:schemeClr val="bg1"/>
                </a:solidFill>
              </a:rPr>
              <a:t>(425) 257-8445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07825" y="5983562"/>
            <a:ext cx="2892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432F74"/>
                </a:solidFill>
                <a:latin typeface="Rockwell" panose="02060603020205020403" pitchFamily="18" charset="0"/>
                <a:cs typeface="Calibri" panose="020F0502020204030204" pitchFamily="34" charset="0"/>
              </a:rPr>
              <a:t>THIS CLASS INCLUDES:</a:t>
            </a:r>
            <a:endParaRPr lang="en-US" u="sng" dirty="0">
              <a:solidFill>
                <a:srgbClr val="432F74"/>
              </a:solidFill>
              <a:latin typeface="Rockwell" panose="02060603020205020403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59173" y="6985169"/>
            <a:ext cx="1874447" cy="1896652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ome MY AZPOST">
            <a:extLst>
              <a:ext uri="{FF2B5EF4-FFF2-40B4-BE49-F238E27FC236}">
                <a16:creationId xmlns:a16="http://schemas.microsoft.com/office/drawing/2014/main" id="{8B25D87C-EB4B-4691-9A8E-5BCBCAB00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858" y="6834330"/>
            <a:ext cx="783912" cy="78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CEA8A3-3230-4B4C-BCD5-7FD3DB5A80B0}"/>
              </a:ext>
            </a:extLst>
          </p:cNvPr>
          <p:cNvSpPr txBox="1"/>
          <p:nvPr/>
        </p:nvSpPr>
        <p:spPr>
          <a:xfrm>
            <a:off x="3280816" y="5788742"/>
            <a:ext cx="15529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Our curriculum is recognized by </a:t>
            </a:r>
          </a:p>
          <a:p>
            <a:pPr algn="ctr"/>
            <a:r>
              <a:rPr lang="en-US" sz="1200" b="1" dirty="0"/>
              <a:t>AZPOST </a:t>
            </a:r>
            <a:r>
              <a:rPr lang="en-US" sz="1200" b="1"/>
              <a:t>and by </a:t>
            </a:r>
            <a:endParaRPr lang="en-US" sz="1200" b="1" dirty="0"/>
          </a:p>
          <a:p>
            <a:pPr algn="ctr"/>
            <a:r>
              <a:rPr lang="en-US" sz="1200" b="1" dirty="0"/>
              <a:t>Alaska Police Standards Council </a:t>
            </a:r>
          </a:p>
        </p:txBody>
      </p:sp>
      <p:pic>
        <p:nvPicPr>
          <p:cNvPr id="24" name="Picture 1">
            <a:extLst>
              <a:ext uri="{FF2B5EF4-FFF2-40B4-BE49-F238E27FC236}">
                <a16:creationId xmlns:a16="http://schemas.microsoft.com/office/drawing/2014/main" id="{A77AF9FC-8039-4117-BEAB-9D7BFA90C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242" y="6804405"/>
            <a:ext cx="840514" cy="84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75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E32F794699DD46ACF2A604750261BC" ma:contentTypeVersion="11" ma:contentTypeDescription="Create a new document." ma:contentTypeScope="" ma:versionID="735d86542ea2bf18efb6bd660bae1636">
  <xsd:schema xmlns:xsd="http://www.w3.org/2001/XMLSchema" xmlns:xs="http://www.w3.org/2001/XMLSchema" xmlns:p="http://schemas.microsoft.com/office/2006/metadata/properties" xmlns:ns3="7f946ed9-491f-4070-9c8f-34cc82a616a0" xmlns:ns4="3fc4c996-7e61-4952-9745-923eb95449d0" targetNamespace="http://schemas.microsoft.com/office/2006/metadata/properties" ma:root="true" ma:fieldsID="dfed038078da62452e5751c7f9e86281" ns3:_="" ns4:_="">
    <xsd:import namespace="7f946ed9-491f-4070-9c8f-34cc82a616a0"/>
    <xsd:import namespace="3fc4c996-7e61-4952-9745-923eb9544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946ed9-491f-4070-9c8f-34cc82a61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4c996-7e61-4952-9745-923eb9544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C4E0C5-C2AA-4B05-9EC2-EC7FAB113D80}">
  <ds:schemaRefs>
    <ds:schemaRef ds:uri="http://purl.org/dc/terms/"/>
    <ds:schemaRef ds:uri="http://schemas.microsoft.com/office/2006/documentManagement/types"/>
    <ds:schemaRef ds:uri="3fc4c996-7e61-4952-9745-923eb95449d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f946ed9-491f-4070-9c8f-34cc82a616a0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461853-D6DC-4DFC-A61C-31A2D61B91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946ed9-491f-4070-9c8f-34cc82a616a0"/>
    <ds:schemaRef ds:uri="3fc4c996-7e61-4952-9745-923eb9544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68064F-A598-4CAD-A876-661C793BDC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1784</TotalTime>
  <Words>296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J. Harris</dc:creator>
  <cp:lastModifiedBy>dj</cp:lastModifiedBy>
  <cp:revision>56</cp:revision>
  <dcterms:created xsi:type="dcterms:W3CDTF">2020-02-22T09:12:55Z</dcterms:created>
  <dcterms:modified xsi:type="dcterms:W3CDTF">2023-11-18T22:15:29Z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0x0101006DE32F794699DD46ACF2A604750261BC</vt:lpwstr>
  </property>
</Properties>
</file>